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4" r:id="rId2"/>
    <p:sldId id="315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</p:sldIdLst>
  <p:sldSz cx="9144000" cy="6858000" type="screen4x3"/>
  <p:notesSz cx="6648450" cy="9850438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F9FBA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34" autoAdjust="0"/>
    <p:restoredTop sz="94660"/>
  </p:normalViewPr>
  <p:slideViewPr>
    <p:cSldViewPr>
      <p:cViewPr varScale="1">
        <p:scale>
          <a:sx n="97" d="100"/>
          <a:sy n="97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1202" cy="492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700" y="0"/>
            <a:ext cx="2881202" cy="492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AU"/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56738"/>
            <a:ext cx="2881202" cy="49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700" y="9356738"/>
            <a:ext cx="2881202" cy="49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337F149-69C0-4B3D-8851-22189C236B2F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45657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1202" cy="492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700" y="0"/>
            <a:ext cx="2881202" cy="492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AU"/>
          </a:p>
        </p:txBody>
      </p:sp>
      <p:sp>
        <p:nvSpPr>
          <p:cNvPr id="727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62013" y="738188"/>
            <a:ext cx="4924425" cy="36941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2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4536" y="4679155"/>
            <a:ext cx="5319380" cy="443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56738"/>
            <a:ext cx="2881202" cy="49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72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700" y="9356738"/>
            <a:ext cx="2881202" cy="49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789E393-30D6-45DB-9670-D2A10918CB96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62698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C0374F-1897-44F6-8EB9-E39BFFC73AF2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D0FEB3-961C-4D81-B06B-E2138CFD75FC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BA449-A1F0-4E2B-B840-5EF405E9B8EB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952543C-C9AA-4BD2-8134-95865F39B85E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0BA92-F70D-4CC6-A5A8-BE57E4EBBADE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B000B6-C322-4C4C-A718-92303CED0819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A1C6B4-2E37-4E82-9380-085377ADA8BD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3EE10-8E04-47CD-BD47-7FAD57B41A63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82090E-3619-4F12-BCCF-A3C57EF55D28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15D96-F42B-4431-A581-B382B853ABEA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C7BD7-E037-499A-89E1-77B050A39E63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101B9-2B29-4749-B514-F0980EE832D7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A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A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2EAC402-30B7-402D-8BAC-118264C038E7}" type="slidenum">
              <a:rPr lang="en-AU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1</a:t>
            </a:fld>
            <a:endParaRPr lang="en-AU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Font typeface="Wingdings" pitchFamily="2" charset="2"/>
              <a:buChar char="§"/>
            </a:pPr>
            <a:r>
              <a:rPr lang="en-AU" dirty="0" smtClean="0"/>
              <a:t>Naming Conventions</a:t>
            </a:r>
          </a:p>
          <a:p>
            <a:pPr lvl="1">
              <a:buFont typeface="Wingdings" pitchFamily="2" charset="2"/>
              <a:buChar char="§"/>
            </a:pPr>
            <a:r>
              <a:rPr lang="en-AU" dirty="0" err="1" smtClean="0"/>
              <a:t>Eg.s</a:t>
            </a:r>
            <a:r>
              <a:rPr lang="en-AU" dirty="0" smtClean="0"/>
              <a:t> prefix tables with </a:t>
            </a:r>
            <a:r>
              <a:rPr lang="en-AU" dirty="0" err="1" smtClean="0"/>
              <a:t>tblCustomer</a:t>
            </a:r>
            <a:r>
              <a:rPr lang="en-AU" dirty="0" smtClean="0"/>
              <a:t>, </a:t>
            </a:r>
            <a:r>
              <a:rPr lang="en-AU" dirty="0" err="1" smtClean="0"/>
              <a:t>tblProducts</a:t>
            </a:r>
            <a:r>
              <a:rPr lang="en-AU" dirty="0" smtClean="0"/>
              <a:t>; customer table, </a:t>
            </a:r>
            <a:r>
              <a:rPr lang="en-AU" dirty="0" err="1" smtClean="0"/>
              <a:t>cusCustomerID</a:t>
            </a:r>
            <a:r>
              <a:rPr lang="en-AU" dirty="0" smtClean="0"/>
              <a:t>, </a:t>
            </a:r>
            <a:r>
              <a:rPr lang="en-AU" dirty="0" err="1" smtClean="0"/>
              <a:t>cusAddress</a:t>
            </a:r>
            <a:r>
              <a:rPr lang="en-AU" dirty="0" smtClean="0"/>
              <a:t>; Queries, prefixed with </a:t>
            </a:r>
            <a:r>
              <a:rPr lang="en-AU" dirty="0" err="1" smtClean="0"/>
              <a:t>qry</a:t>
            </a:r>
            <a:r>
              <a:rPr lang="en-AU" dirty="0" smtClean="0"/>
              <a:t>; forms with </a:t>
            </a:r>
            <a:r>
              <a:rPr lang="en-AU" dirty="0" err="1" smtClean="0"/>
              <a:t>frm</a:t>
            </a:r>
            <a:r>
              <a:rPr lang="en-AU" dirty="0" smtClean="0"/>
              <a:t>; reports rpt.</a:t>
            </a:r>
          </a:p>
          <a:p>
            <a:pPr lvl="1">
              <a:buFont typeface="Wingdings" pitchFamily="2" charset="2"/>
              <a:buChar char="§"/>
            </a:pPr>
            <a:r>
              <a:rPr lang="en-AU" dirty="0" smtClean="0"/>
              <a:t>Ensure names are descriptive.</a:t>
            </a:r>
          </a:p>
          <a:p>
            <a:pPr lvl="1">
              <a:buFont typeface="Wingdings" pitchFamily="2" charset="2"/>
              <a:buChar char="§"/>
            </a:pPr>
            <a:r>
              <a:rPr lang="en-AU" dirty="0" smtClean="0"/>
              <a:t>Spaces &amp; underscores avoided in object names</a:t>
            </a:r>
            <a:endParaRPr lang="en-AU" dirty="0"/>
          </a:p>
          <a:p>
            <a:pPr>
              <a:buFontTx/>
              <a:buNone/>
            </a:pP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10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7929618" cy="2000263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AU" b="1" dirty="0" smtClean="0">
                <a:solidFill>
                  <a:schemeClr val="tx1"/>
                </a:solidFill>
                <a:latin typeface="+mn-lt"/>
              </a:rPr>
              <a:t>Test Data</a:t>
            </a:r>
          </a:p>
          <a:p>
            <a:pPr>
              <a:buFont typeface="Wingdings" pitchFamily="2" charset="2"/>
              <a:buChar char="§"/>
            </a:pPr>
            <a:r>
              <a:rPr lang="en-AU" sz="2400" dirty="0" smtClean="0"/>
              <a:t>Test data prepared in the design stage</a:t>
            </a:r>
          </a:p>
          <a:p>
            <a:pPr>
              <a:buFont typeface="Wingdings" pitchFamily="2" charset="2"/>
              <a:buChar char="§"/>
            </a:pPr>
            <a:r>
              <a:rPr lang="en-AU" sz="2400" dirty="0" smtClean="0">
                <a:solidFill>
                  <a:schemeClr val="tx1"/>
                </a:solidFill>
                <a:latin typeface="+mn-lt"/>
              </a:rPr>
              <a:t>Test data chosen to test all aspects of solution</a:t>
            </a:r>
          </a:p>
          <a:p>
            <a:pPr>
              <a:buFont typeface="Wingdings" pitchFamily="2" charset="2"/>
              <a:buChar char="§"/>
            </a:pPr>
            <a:r>
              <a:rPr lang="en-AU" sz="2400" dirty="0" smtClean="0"/>
              <a:t>Test plan is used to show all functions to be tested</a:t>
            </a:r>
            <a:endParaRPr lang="en-AU" sz="2400" dirty="0" smtClean="0">
              <a:solidFill>
                <a:schemeClr val="tx1"/>
              </a:solidFill>
              <a:latin typeface="+mn-lt"/>
            </a:endParaRPr>
          </a:p>
          <a:p>
            <a:pPr lvl="1">
              <a:buNone/>
            </a:pP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428596" y="3357559"/>
            <a:ext cx="8286808" cy="3416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11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5500726" cy="5286411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AU" b="1" dirty="0" smtClean="0">
                <a:solidFill>
                  <a:schemeClr val="tx1"/>
                </a:solidFill>
                <a:latin typeface="+mn-lt"/>
              </a:rPr>
              <a:t>Validating data</a:t>
            </a:r>
          </a:p>
          <a:p>
            <a:pPr>
              <a:buFont typeface="Wingdings" pitchFamily="2" charset="2"/>
              <a:buChar char="§"/>
            </a:pPr>
            <a:r>
              <a:rPr lang="en-AU" sz="2800" dirty="0" smtClean="0"/>
              <a:t>Use of manual and electronic </a:t>
            </a:r>
          </a:p>
          <a:p>
            <a:pPr>
              <a:buNone/>
            </a:pPr>
            <a:r>
              <a:rPr lang="en-AU" sz="2800" dirty="0" smtClean="0"/>
              <a:t>measures</a:t>
            </a:r>
          </a:p>
          <a:p>
            <a:pPr>
              <a:buFont typeface="Wingdings" pitchFamily="2" charset="2"/>
              <a:buChar char="§"/>
            </a:pPr>
            <a:r>
              <a:rPr lang="en-AU" sz="2800" dirty="0" smtClean="0"/>
              <a:t>Electronic measures </a:t>
            </a:r>
          </a:p>
          <a:p>
            <a:pPr>
              <a:buNone/>
            </a:pPr>
            <a:r>
              <a:rPr lang="en-AU" sz="2800" dirty="0" smtClean="0"/>
              <a:t>include validation rules</a:t>
            </a:r>
          </a:p>
          <a:p>
            <a:pPr>
              <a:buFont typeface="Wingdings" pitchFamily="2" charset="2"/>
              <a:buChar char="§"/>
            </a:pPr>
            <a:r>
              <a:rPr lang="en-AU" sz="2800" dirty="0" smtClean="0">
                <a:solidFill>
                  <a:schemeClr val="tx1"/>
                </a:solidFill>
                <a:latin typeface="+mn-lt"/>
              </a:rPr>
              <a:t>Input masks , </a:t>
            </a:r>
            <a:r>
              <a:rPr lang="en-AU" sz="2800" dirty="0" err="1" smtClean="0">
                <a:solidFill>
                  <a:schemeClr val="tx1"/>
                </a:solidFill>
                <a:latin typeface="+mn-lt"/>
              </a:rPr>
              <a:t>eg</a:t>
            </a:r>
            <a:r>
              <a:rPr lang="en-AU" sz="2800" dirty="0" smtClean="0">
                <a:solidFill>
                  <a:schemeClr val="tx1"/>
                </a:solidFill>
                <a:latin typeface="+mn-lt"/>
              </a:rPr>
              <a:t>, a 9 </a:t>
            </a:r>
          </a:p>
          <a:p>
            <a:pPr>
              <a:buNone/>
            </a:pPr>
            <a:r>
              <a:rPr lang="en-AU" sz="2800" dirty="0" smtClean="0">
                <a:solidFill>
                  <a:schemeClr val="tx1"/>
                </a:solidFill>
                <a:latin typeface="+mn-lt"/>
              </a:rPr>
              <a:t>allows only any single digit </a:t>
            </a:r>
          </a:p>
          <a:p>
            <a:pPr>
              <a:buNone/>
            </a:pPr>
            <a:r>
              <a:rPr lang="en-AU" sz="2800" dirty="0" smtClean="0">
                <a:solidFill>
                  <a:schemeClr val="tx1"/>
                </a:solidFill>
                <a:latin typeface="+mn-lt"/>
              </a:rPr>
              <a:t>number to be entered</a:t>
            </a:r>
          </a:p>
          <a:p>
            <a:pPr>
              <a:buFont typeface="Wingdings" pitchFamily="2" charset="2"/>
              <a:buChar char="§"/>
            </a:pPr>
            <a:endParaRPr lang="en-AU" sz="2800" dirty="0" smtClean="0">
              <a:solidFill>
                <a:schemeClr val="tx1"/>
              </a:solidFill>
              <a:latin typeface="+mn-lt"/>
            </a:endParaRPr>
          </a:p>
          <a:p>
            <a:pPr lvl="1">
              <a:buNone/>
            </a:pP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5511458" y="1428736"/>
            <a:ext cx="363254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12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7858180" cy="714379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AU" b="1" dirty="0" smtClean="0">
                <a:solidFill>
                  <a:schemeClr val="tx1"/>
                </a:solidFill>
                <a:latin typeface="+mn-lt"/>
              </a:rPr>
              <a:t>Validating data</a:t>
            </a:r>
          </a:p>
          <a:p>
            <a:pPr>
              <a:buFont typeface="Wingdings" pitchFamily="2" charset="2"/>
              <a:buChar char="§"/>
            </a:pPr>
            <a:endParaRPr lang="en-AU" sz="2800" dirty="0" smtClean="0">
              <a:solidFill>
                <a:schemeClr val="tx1"/>
              </a:solidFill>
              <a:latin typeface="+mn-lt"/>
            </a:endParaRPr>
          </a:p>
          <a:p>
            <a:pPr lvl="1">
              <a:buNone/>
            </a:pP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928802"/>
            <a:ext cx="4984582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2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571612"/>
            <a:ext cx="7686700" cy="4043377"/>
          </a:xfrm>
        </p:spPr>
        <p:txBody>
          <a:bodyPr/>
          <a:lstStyle/>
          <a:p>
            <a:r>
              <a:rPr lang="en-AU" dirty="0" smtClean="0"/>
              <a:t>Entity-relationship diagram, (ERD)</a:t>
            </a:r>
          </a:p>
          <a:p>
            <a:pPr lvl="1"/>
            <a:r>
              <a:rPr lang="en-AU" sz="2400" dirty="0" smtClean="0"/>
              <a:t>Used to establish interrelationships between different data elements</a:t>
            </a:r>
          </a:p>
          <a:p>
            <a:pPr lvl="1"/>
            <a:r>
              <a:rPr lang="en-AU" sz="2400" dirty="0" smtClean="0"/>
              <a:t>Use symbols</a:t>
            </a:r>
          </a:p>
          <a:p>
            <a:pPr lvl="1"/>
            <a:r>
              <a:rPr lang="en-AU" sz="2400" dirty="0" smtClean="0"/>
              <a:t>In an ERD entities are things about which information is sought, </a:t>
            </a:r>
            <a:r>
              <a:rPr lang="en-AU" sz="2400" dirty="0" err="1" smtClean="0"/>
              <a:t>eg</a:t>
            </a:r>
            <a:r>
              <a:rPr lang="en-AU" sz="2400" dirty="0" smtClean="0"/>
              <a:t>. books, films &amp; attributes are the elements of data we collect about those entities, (</a:t>
            </a:r>
            <a:r>
              <a:rPr lang="en-AU" sz="2400" dirty="0" err="1" smtClean="0"/>
              <a:t>eg</a:t>
            </a:r>
            <a:r>
              <a:rPr lang="en-AU" sz="2400" dirty="0" smtClean="0"/>
              <a:t>. title and author of book)</a:t>
            </a:r>
          </a:p>
          <a:p>
            <a:pPr lvl="1"/>
            <a:r>
              <a:rPr lang="en-AU" sz="2400" dirty="0" smtClean="0"/>
              <a:t>Relationships show the linking to </a:t>
            </a:r>
          </a:p>
          <a:p>
            <a:pPr lvl="1">
              <a:buNone/>
            </a:pPr>
            <a:r>
              <a:rPr lang="en-AU" sz="2400" dirty="0" smtClean="0"/>
              <a:t>draw related data from different </a:t>
            </a:r>
          </a:p>
          <a:p>
            <a:pPr lvl="1">
              <a:buNone/>
            </a:pPr>
            <a:r>
              <a:rPr lang="en-AU" sz="2400" dirty="0" smtClean="0"/>
              <a:t>entities.</a:t>
            </a:r>
          </a:p>
          <a:p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5643570" y="4786322"/>
            <a:ext cx="2844587" cy="168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3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8001056" cy="2286016"/>
          </a:xfrm>
        </p:spPr>
        <p:txBody>
          <a:bodyPr/>
          <a:lstStyle/>
          <a:p>
            <a:r>
              <a:rPr lang="en-AU" sz="2800" dirty="0" smtClean="0"/>
              <a:t>Entity-relationship diagram, (ERD)</a:t>
            </a:r>
          </a:p>
          <a:p>
            <a:r>
              <a:rPr lang="en-AU" sz="2800" dirty="0" smtClean="0"/>
              <a:t>To create an ERD:</a:t>
            </a:r>
          </a:p>
          <a:p>
            <a:pPr lvl="1"/>
            <a:r>
              <a:rPr lang="en-AU" dirty="0" smtClean="0"/>
              <a:t>Identify the entities</a:t>
            </a:r>
          </a:p>
          <a:p>
            <a:pPr lvl="1"/>
            <a:r>
              <a:rPr lang="en-AU" dirty="0" smtClean="0"/>
              <a:t>Define the relationships</a:t>
            </a:r>
          </a:p>
          <a:p>
            <a:pPr lvl="1"/>
            <a:r>
              <a:rPr lang="en-AU" dirty="0" smtClean="0"/>
              <a:t>Add the attributes to each entity</a:t>
            </a: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4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8001056" cy="2286016"/>
          </a:xfrm>
        </p:spPr>
        <p:txBody>
          <a:bodyPr/>
          <a:lstStyle/>
          <a:p>
            <a:r>
              <a:rPr lang="en-AU" sz="2400" dirty="0" smtClean="0"/>
              <a:t>Entity-relationship diagram, (ERD)</a:t>
            </a:r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1000099" y="1857364"/>
            <a:ext cx="7066330" cy="471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5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8001056" cy="1000131"/>
          </a:xfrm>
        </p:spPr>
        <p:txBody>
          <a:bodyPr/>
          <a:lstStyle/>
          <a:p>
            <a:pPr lvl="0"/>
            <a:r>
              <a:rPr lang="en-AU" sz="2000" dirty="0" smtClean="0"/>
              <a:t>Data Structure Table: </a:t>
            </a:r>
            <a:r>
              <a:rPr lang="en-A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Note: database tables cannot hold formulas.</a:t>
            </a:r>
          </a:p>
          <a:p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857364"/>
            <a:ext cx="7906449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6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7929618" cy="2000263"/>
          </a:xfrm>
        </p:spPr>
        <p:txBody>
          <a:bodyPr/>
          <a:lstStyle/>
          <a:p>
            <a:r>
              <a:rPr lang="en-AU" sz="2800" dirty="0" smtClean="0"/>
              <a:t>Data Structure diagram</a:t>
            </a:r>
          </a:p>
          <a:p>
            <a:pPr lvl="1"/>
            <a:r>
              <a:rPr lang="en-AU" dirty="0" smtClean="0"/>
              <a:t>Indicate relationships existing between specific tables of database; indicate type of relationship in diagram.</a:t>
            </a:r>
          </a:p>
          <a:p>
            <a:pPr lvl="1">
              <a:buNone/>
            </a:pP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2643173" y="3286123"/>
            <a:ext cx="4786346" cy="3683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7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7929618" cy="2000263"/>
          </a:xfrm>
        </p:spPr>
        <p:txBody>
          <a:bodyPr/>
          <a:lstStyle/>
          <a:p>
            <a:r>
              <a:rPr lang="en-AU" sz="2800" dirty="0" smtClean="0"/>
              <a:t>Query Design</a:t>
            </a:r>
          </a:p>
          <a:p>
            <a:pPr lvl="1"/>
            <a:r>
              <a:rPr lang="en-AU" sz="2400" dirty="0" smtClean="0"/>
              <a:t>Specify fields to be included and the tables to which they below</a:t>
            </a:r>
          </a:p>
          <a:p>
            <a:pPr lvl="1"/>
            <a:r>
              <a:rPr lang="en-AU" sz="2400" dirty="0" smtClean="0"/>
              <a:t>Query criteria use symbols, plain language, *? Wildcards, “is null”, “is not null”</a:t>
            </a:r>
          </a:p>
          <a:p>
            <a:pPr lvl="1">
              <a:buNone/>
            </a:pP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225938" y="3571876"/>
            <a:ext cx="8718361" cy="27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8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8143932" cy="4143403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AU" b="1" dirty="0">
                <a:solidFill>
                  <a:schemeClr val="tx1"/>
                </a:solidFill>
                <a:latin typeface="+mn-lt"/>
              </a:rPr>
              <a:t>Layout </a:t>
            </a:r>
            <a:r>
              <a:rPr lang="en-AU" b="1" dirty="0" smtClean="0">
                <a:solidFill>
                  <a:schemeClr val="tx1"/>
                </a:solidFill>
                <a:latin typeface="+mn-lt"/>
              </a:rPr>
              <a:t>diagram</a:t>
            </a:r>
          </a:p>
          <a:p>
            <a:pPr lvl="1">
              <a:buFont typeface="Wingdings" pitchFamily="2" charset="2"/>
              <a:buChar char="§"/>
            </a:pPr>
            <a:r>
              <a:rPr lang="en-AU" dirty="0" smtClean="0"/>
              <a:t>Sketching of input form or output (reports)</a:t>
            </a:r>
          </a:p>
          <a:p>
            <a:pPr lvl="1">
              <a:buFont typeface="Wingdings" pitchFamily="2" charset="2"/>
              <a:buChar char="§"/>
            </a:pPr>
            <a:r>
              <a:rPr lang="en-AU" dirty="0" smtClean="0">
                <a:solidFill>
                  <a:schemeClr val="tx1"/>
                </a:solidFill>
                <a:latin typeface="+mn-lt"/>
              </a:rPr>
              <a:t>Location of headings, labels, fields, use of formats &amp; conventions</a:t>
            </a:r>
          </a:p>
          <a:p>
            <a:pPr lvl="1">
              <a:buFont typeface="Wingdings" pitchFamily="2" charset="2"/>
              <a:buChar char="§"/>
            </a:pPr>
            <a:r>
              <a:rPr lang="en-AU" dirty="0" smtClean="0"/>
              <a:t>Annotated to show formatting for all elements, font type, size 7 style</a:t>
            </a:r>
          </a:p>
          <a:p>
            <a:pPr lvl="1">
              <a:buFont typeface="Wingdings" pitchFamily="2" charset="2"/>
              <a:buChar char="§"/>
            </a:pPr>
            <a:r>
              <a:rPr lang="en-AU" dirty="0" smtClean="0">
                <a:solidFill>
                  <a:schemeClr val="tx1"/>
                </a:solidFill>
                <a:latin typeface="+mn-lt"/>
              </a:rPr>
              <a:t>Formulas used to be shown</a:t>
            </a:r>
          </a:p>
          <a:p>
            <a:pPr lvl="1">
              <a:buNone/>
            </a:pPr>
            <a:endParaRPr lang="en-AU" dirty="0">
              <a:solidFill>
                <a:schemeClr val="tx1"/>
              </a:solidFill>
              <a:latin typeface="+mn-lt"/>
            </a:endParaRPr>
          </a:p>
          <a:p>
            <a:pPr lvl="1">
              <a:buNone/>
            </a:pP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9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8001056" cy="642941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AU" b="1" dirty="0">
                <a:solidFill>
                  <a:schemeClr val="tx1"/>
                </a:solidFill>
                <a:latin typeface="+mn-lt"/>
              </a:rPr>
              <a:t>Layout </a:t>
            </a:r>
            <a:r>
              <a:rPr lang="en-AU" b="1" dirty="0" smtClean="0">
                <a:solidFill>
                  <a:schemeClr val="tx1"/>
                </a:solidFill>
                <a:latin typeface="+mn-lt"/>
              </a:rPr>
              <a:t>diagram</a:t>
            </a:r>
          </a:p>
          <a:p>
            <a:pPr lvl="1">
              <a:buNone/>
            </a:pP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928802"/>
            <a:ext cx="5429288" cy="474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3747</TotalTime>
  <Words>380</Words>
  <Application>Microsoft Office PowerPoint</Application>
  <PresentationFormat>On-screen Show (4:3)</PresentationFormat>
  <Paragraphs>69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U3O2: Database Design Tools</vt:lpstr>
      <vt:lpstr>U3O2: Database Design Tools</vt:lpstr>
      <vt:lpstr>U3O2: Database Design Tools</vt:lpstr>
      <vt:lpstr>U3O2: Database Design Tools</vt:lpstr>
      <vt:lpstr>U3O2: Database Design Tools</vt:lpstr>
      <vt:lpstr>U3O2: Database Design Tools</vt:lpstr>
      <vt:lpstr>U3O2: Database Design Tools</vt:lpstr>
      <vt:lpstr>U3O2: Database Design Tools</vt:lpstr>
      <vt:lpstr>U3O2: Database Design Tools</vt:lpstr>
      <vt:lpstr>U3O2: Database Design Tools</vt:lpstr>
      <vt:lpstr>U3O2: Database Design Tools</vt:lpstr>
      <vt:lpstr>U3O2: Database Design Tools</vt:lpstr>
    </vt:vector>
  </TitlesOfParts>
  <Company>here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Technology Applications 2007</dc:title>
  <dc:creator>kel</dc:creator>
  <cp:lastModifiedBy>Baird, Kelvin G</cp:lastModifiedBy>
  <cp:revision>62</cp:revision>
  <dcterms:created xsi:type="dcterms:W3CDTF">2006-08-03T00:23:01Z</dcterms:created>
  <dcterms:modified xsi:type="dcterms:W3CDTF">2013-04-22T23:31:53Z</dcterms:modified>
</cp:coreProperties>
</file>